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9"/>
  </p:notesMasterIdLst>
  <p:sldIdLst>
    <p:sldId id="27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6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3" autoAdjust="0"/>
    <p:restoredTop sz="79109" autoAdjust="0"/>
  </p:normalViewPr>
  <p:slideViewPr>
    <p:cSldViewPr snapToGrid="0">
      <p:cViewPr varScale="1">
        <p:scale>
          <a:sx n="72" d="100"/>
          <a:sy n="72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6DEC8-1CC3-4F4F-8977-26CA0A5B193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8D69A-ADC9-489D-A8C7-371DE74F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8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f8512f6dc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4f8512f6dc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4f8512f6dc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4f8512f6dc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4f8512f6dc_0_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4f8512f6dc_0_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4f8512f6dc_0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4f8512f6dc_0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4f8512f6dc_0_2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4f8512f6dc_0_2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4f8512f6dc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4f8512f6dc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4f8512f6dc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4f8512f6dc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4f8512f6dc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4f8512f6dc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4f8512f6dc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4f8512f6dc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4f87a1796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4f87a1796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f8512f6dc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4f8512f6dc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4f8512f6dc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4f8512f6dc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4f8512f6dc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4f8512f6dc_0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Whiteboard the goals for now. Copy the goals onto easel paper after the session so they can always be on the walls while we work.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Highest level business goal?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Department level specific goals?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Goals for this specific project?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4f8512f6dc_0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4f8512f6dc_0_2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4f8512f6dc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4f8512f6dc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4f8512f6dc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4f8512f6dc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4f8512f6dc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4f8512f6dc_0_2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5F02-460F-4889-BD46-75AA7941B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F8D4D-5088-4260-92BE-BD0EF0351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BC397-69C8-451A-9826-3EDC1CDB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5B38-51E3-4EF1-9ED2-2BB64ECFC4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3FF72-5C1E-4CEA-A3D1-5DBA8B1E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C075B-BCA8-4D1C-B3D1-BCBB322E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F20-C4A3-4A87-A181-10DC07E0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6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74913-40A2-4DF5-9474-EF49C344D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B62ED-18C1-42C0-B4FA-BC0E71468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AE8F6-463F-4A43-8403-E0AF7A8F4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5B38-51E3-4EF1-9ED2-2BB64ECFC4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F6BAC-DBEE-4BB6-913E-8B108289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B8A56-153C-4FE2-B167-C5517156F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F20-C4A3-4A87-A181-10DC07E0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60D8D2-224D-490B-B47A-AC455E8E1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D7296-9AB2-4A6F-B289-C19252705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EDA4E-91DF-4375-8BF0-DA19F602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5B38-51E3-4EF1-9ED2-2BB64ECFC4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04B3A-4C18-482F-AADE-461F558E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66091-60B9-4644-991D-FA26CCCA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F20-C4A3-4A87-A181-10DC07E0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66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reaks">
  <p:cSld name="Breaks">
    <p:bg>
      <p:bgPr>
        <a:solidFill>
          <a:schemeClr val="dk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415575" y="1902575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Lato"/>
              <a:buNone/>
              <a:defRPr sz="64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Lato"/>
              <a:buNone/>
              <a:defRPr sz="6400"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Lato"/>
              <a:buNone/>
              <a:defRPr sz="6400"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Lato"/>
              <a:buNone/>
              <a:defRPr sz="6400"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Lato"/>
              <a:buNone/>
              <a:defRPr sz="6400"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Lato"/>
              <a:buNone/>
              <a:defRPr sz="6400"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Lato"/>
              <a:buNone/>
              <a:defRPr sz="6400"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Lato"/>
              <a:buNone/>
              <a:defRPr sz="6400"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Lato"/>
              <a:buNone/>
              <a:defRPr sz="64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ubTitle" idx="1"/>
          </p:nvPr>
        </p:nvSpPr>
        <p:spPr>
          <a:xfrm>
            <a:off x="2085751" y="3316251"/>
            <a:ext cx="8027200" cy="28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925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- bullets">
  <p:cSld name="Content - bulle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5979516" y="6540500"/>
            <a:ext cx="226800" cy="2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sz="1333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553465" y="492333"/>
            <a:ext cx="10906800" cy="63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 b="1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8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553467" y="1507100"/>
            <a:ext cx="10906800" cy="15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798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- split">
  <p:cSld name="Content - spli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sldNum" idx="12"/>
          </p:nvPr>
        </p:nvSpPr>
        <p:spPr>
          <a:xfrm>
            <a:off x="5979516" y="6540500"/>
            <a:ext cx="226800" cy="2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sz="1333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553465" y="492333"/>
            <a:ext cx="10906800" cy="63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 b="1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8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ubTitle" idx="1"/>
          </p:nvPr>
        </p:nvSpPr>
        <p:spPr>
          <a:xfrm>
            <a:off x="553467" y="1507100"/>
            <a:ext cx="2610800" cy="48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subTitle" idx="2"/>
          </p:nvPr>
        </p:nvSpPr>
        <p:spPr>
          <a:xfrm>
            <a:off x="4007867" y="1507100"/>
            <a:ext cx="7603600" cy="48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4245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adrants">
  <p:cSld name="Quadrants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5979516" y="6540500"/>
            <a:ext cx="226800" cy="2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sz="1333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640400" y="787400"/>
            <a:ext cx="5082000" cy="23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2"/>
          </p:nvPr>
        </p:nvSpPr>
        <p:spPr>
          <a:xfrm>
            <a:off x="6469533" y="787400"/>
            <a:ext cx="5082000" cy="23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1219170" lvl="1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 rtl="0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3"/>
          </p:nvPr>
        </p:nvSpPr>
        <p:spPr>
          <a:xfrm>
            <a:off x="640400" y="3663951"/>
            <a:ext cx="5082000" cy="23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1219170" lvl="1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 rtl="0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4"/>
          </p:nvPr>
        </p:nvSpPr>
        <p:spPr>
          <a:xfrm>
            <a:off x="6469533" y="3663951"/>
            <a:ext cx="5082000" cy="23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1219170" lvl="1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 rtl="0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990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CD706-8BEA-4C73-9B10-AA15EA21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25AD2-EC6B-4357-8E09-4C008FC8F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370B7-B5DA-4555-A90B-4F1505277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5B38-51E3-4EF1-9ED2-2BB64ECFC4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03F69-E012-46ED-8741-31635B19C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E836A-B438-460A-9302-58863662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F20-C4A3-4A87-A181-10DC07E0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5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6F1EF-28D0-4F5E-8DDC-A2D08DDC0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0250E-3C62-4270-976E-89617468F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350DA-B578-4DAA-B128-C261B29A3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5B38-51E3-4EF1-9ED2-2BB64ECFC4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1C138-34CA-4B6E-B5E3-0BD811E5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3441B-1E87-4C16-B78E-4BD70497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F20-C4A3-4A87-A181-10DC07E0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7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1DAA0-9C74-4368-9B51-EA2F95B99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63B4C-B50F-4617-BEFB-93C6D7398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E96CB-EDCA-4A96-A96D-4C38E3A86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92E4C-D27C-4B9B-A708-5219663E2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5B38-51E3-4EF1-9ED2-2BB64ECFC4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91F33-C708-4C2A-BAE9-2E171078B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581AE-3BF4-46EF-8F68-6126C139D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F20-C4A3-4A87-A181-10DC07E0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3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F40EB-6F50-4AD1-B22A-9872B6698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D92BA-0AEC-4B3C-AC55-44FDBEF97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DCEFF-213E-4E39-95A4-D6ED47532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21AE3-ACB4-4CC0-B67B-C337C7123A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0E300E-5561-4150-9508-3FA38CF18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162B8C-D77E-47DE-80B7-103BF46D1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5B38-51E3-4EF1-9ED2-2BB64ECFC4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051F1F-1F18-4511-AFB4-448427AE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D6832A-9FD5-4550-B739-141EFD3F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F20-C4A3-4A87-A181-10DC07E0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2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BF4E1-5FB7-4677-AA20-1667E1CB8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FA768-0A90-4336-8AE3-DF9FD23C5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5B38-51E3-4EF1-9ED2-2BB64ECFC4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01ABC-B2CE-4DBC-BAB8-7F7EC3E67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FF3829-5939-45B2-8E39-914300C8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F20-C4A3-4A87-A181-10DC07E0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1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8CAE7-788D-4D97-B290-48DE0C297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5B38-51E3-4EF1-9ED2-2BB64ECFC4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B09BAC-663E-4A5D-A8EF-3986D081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40152-5679-475C-B1AC-9B6F19603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F20-C4A3-4A87-A181-10DC07E0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3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42DA-89B5-4D8A-898B-1146F8872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71396-F985-4510-B281-9A5FC6CC1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C5C88-DBF6-4C39-B294-5434A0A78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99580-3F69-4152-9BFD-5D2008A0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5B38-51E3-4EF1-9ED2-2BB64ECFC4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307CE-EAB1-404D-9D9B-FA4D79FE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58438-FA10-4D04-9395-8D38B365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F20-C4A3-4A87-A181-10DC07E0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7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959F-4DD9-4ED6-B651-2F1D5FAEF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21AE67-890C-4611-AEA7-4A28F44C55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00EF4-C1F7-4728-A602-547B3F1ED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67E38-E01F-4137-A416-5FECF3D9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5B38-51E3-4EF1-9ED2-2BB64ECFC4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AA0E4-49DB-4B89-88B4-1F7CF31F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166C0-8A7D-4C26-A35C-2A12238D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F20-C4A3-4A87-A181-10DC07E0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4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D48D33-9EF7-4CAA-AFB5-F58C70AD7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E23D6-96E0-49F8-8FFF-4B3997E9E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0F10E-8FF1-4A65-8A3E-0ED07D02D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75B38-51E3-4EF1-9ED2-2BB64ECFC4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1A75E-0CAE-4787-8414-254589D159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D45BF-9E7A-4F77-A855-6B61EF027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1F20-C4A3-4A87-A181-10DC07E0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Welcome!</a:t>
            </a:r>
            <a:endParaRPr dirty="0"/>
          </a:p>
        </p:txBody>
      </p:sp>
      <p:sp>
        <p:nvSpPr>
          <p:cNvPr id="284" name="Google Shape;284;p47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" sz="2000" dirty="0">
                <a:solidFill>
                  <a:schemeClr val="accent3">
                    <a:lumMod val="75000"/>
                  </a:schemeClr>
                </a:solidFill>
              </a:rPr>
              <a:t>&lt;Client&gt; Workshop 01/01/2020</a:t>
            </a:r>
            <a:endParaRPr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55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Competitive</a:t>
            </a:r>
            <a:endParaRPr/>
          </a:p>
          <a:p>
            <a:r>
              <a:rPr lang="en"/>
              <a:t>Usability Analysis</a:t>
            </a:r>
            <a:endParaRPr/>
          </a:p>
        </p:txBody>
      </p:sp>
      <p:sp>
        <p:nvSpPr>
          <p:cNvPr id="331" name="Google Shape;331;p54"/>
          <p:cNvSpPr txBox="1">
            <a:spLocks noGrp="1"/>
          </p:cNvSpPr>
          <p:nvPr>
            <p:ph type="subTitle" idx="1"/>
          </p:nvPr>
        </p:nvSpPr>
        <p:spPr>
          <a:xfrm>
            <a:off x="2085751" y="3722651"/>
            <a:ext cx="8027200" cy="285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"/>
              <a:t>1 hour 30 Minutes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Quick Break</a:t>
            </a:r>
            <a:endParaRPr/>
          </a:p>
        </p:txBody>
      </p:sp>
      <p:sp>
        <p:nvSpPr>
          <p:cNvPr id="338" name="Google Shape;338;p5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"/>
              <a:t>15 minutes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Develop Strategies</a:t>
            </a:r>
            <a:endParaRPr/>
          </a:p>
        </p:txBody>
      </p:sp>
      <p:sp>
        <p:nvSpPr>
          <p:cNvPr id="345" name="Google Shape;345;p5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"/>
              <a:t>1 hour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Develop Strategies</a:t>
            </a:r>
            <a:endParaRPr/>
          </a:p>
        </p:txBody>
      </p:sp>
      <p:sp>
        <p:nvSpPr>
          <p:cNvPr id="351" name="Google Shape;351;p57"/>
          <p:cNvSpPr txBox="1">
            <a:spLocks noGrp="1"/>
          </p:cNvSpPr>
          <p:nvPr>
            <p:ph type="subTitle" idx="1"/>
          </p:nvPr>
        </p:nvSpPr>
        <p:spPr>
          <a:xfrm>
            <a:off x="553467" y="1507100"/>
            <a:ext cx="10906800" cy="474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i="1" dirty="0"/>
              <a:t>(1 hour)</a:t>
            </a:r>
            <a:endParaRPr i="1" dirty="0"/>
          </a:p>
          <a:p>
            <a:pPr marL="0" indent="0">
              <a:spcBef>
                <a:spcPts val="2133"/>
              </a:spcBef>
            </a:pPr>
            <a:r>
              <a:rPr lang="en" sz="1867" b="1" dirty="0"/>
              <a:t>Brainstorm the strategies that we believe will help us achieve the goals we documented earlier.</a:t>
            </a:r>
            <a:endParaRPr sz="1867" b="1" dirty="0"/>
          </a:p>
          <a:p>
            <a:pPr marL="609585" indent="-423323">
              <a:spcBef>
                <a:spcPts val="2133"/>
              </a:spcBef>
              <a:buClr>
                <a:srgbClr val="999999"/>
              </a:buClr>
              <a:buSzPts val="1400"/>
              <a:buChar char="●"/>
            </a:pPr>
            <a:r>
              <a:rPr lang="en" sz="1867" b="1" dirty="0">
                <a:solidFill>
                  <a:srgbClr val="999999"/>
                </a:solidFill>
              </a:rPr>
              <a:t>Restate the goals of this project 			</a:t>
            </a:r>
            <a:r>
              <a:rPr lang="en" sz="1867" b="1" i="1" dirty="0">
                <a:solidFill>
                  <a:srgbClr val="999999"/>
                </a:solidFill>
              </a:rPr>
              <a:t>(5 minutes)</a:t>
            </a:r>
            <a:endParaRPr sz="1867" b="1" i="1" dirty="0">
              <a:solidFill>
                <a:srgbClr val="999999"/>
              </a:solidFill>
            </a:endParaRPr>
          </a:p>
          <a:p>
            <a:pPr marL="609585" indent="-423323">
              <a:buClr>
                <a:srgbClr val="999999"/>
              </a:buClr>
              <a:buSzPts val="1400"/>
              <a:buChar char="●"/>
            </a:pPr>
            <a:r>
              <a:rPr lang="en" sz="1867" b="1" dirty="0">
                <a:solidFill>
                  <a:srgbClr val="999999"/>
                </a:solidFill>
              </a:rPr>
              <a:t>Silent individual brainstorming on post-its 		</a:t>
            </a:r>
            <a:r>
              <a:rPr lang="en" sz="1867" b="1" i="1" dirty="0">
                <a:solidFill>
                  <a:srgbClr val="999999"/>
                </a:solidFill>
              </a:rPr>
              <a:t>(10 minutes)</a:t>
            </a:r>
            <a:endParaRPr sz="1867" b="1" i="1" dirty="0">
              <a:solidFill>
                <a:srgbClr val="999999"/>
              </a:solidFill>
            </a:endParaRPr>
          </a:p>
          <a:p>
            <a:pPr marL="609585" indent="-423323">
              <a:buClr>
                <a:srgbClr val="999999"/>
              </a:buClr>
              <a:buSzPts val="1400"/>
              <a:buChar char="●"/>
            </a:pPr>
            <a:r>
              <a:rPr lang="en" sz="1867" b="1" dirty="0">
                <a:solidFill>
                  <a:srgbClr val="999999"/>
                </a:solidFill>
              </a:rPr>
              <a:t>Place the post-its on board 				</a:t>
            </a:r>
            <a:r>
              <a:rPr lang="en" sz="1867" b="1" i="1" dirty="0">
                <a:solidFill>
                  <a:srgbClr val="999999"/>
                </a:solidFill>
              </a:rPr>
              <a:t>(5 minutes)</a:t>
            </a:r>
            <a:endParaRPr sz="1867" b="1" i="1" dirty="0">
              <a:solidFill>
                <a:srgbClr val="999999"/>
              </a:solidFill>
            </a:endParaRPr>
          </a:p>
          <a:p>
            <a:pPr marL="609585" indent="-423323">
              <a:buClr>
                <a:srgbClr val="999999"/>
              </a:buClr>
              <a:buSzPts val="1400"/>
              <a:buChar char="●"/>
            </a:pPr>
            <a:r>
              <a:rPr lang="en" sz="1867" b="1" dirty="0">
                <a:solidFill>
                  <a:srgbClr val="999999"/>
                </a:solidFill>
              </a:rPr>
              <a:t>Review and vote on strategies 			</a:t>
            </a:r>
            <a:r>
              <a:rPr lang="en" sz="1867" b="1" i="1" dirty="0">
                <a:solidFill>
                  <a:srgbClr val="999999"/>
                </a:solidFill>
              </a:rPr>
              <a:t>(10 minutes)</a:t>
            </a:r>
            <a:endParaRPr sz="1867" b="1" i="1" dirty="0">
              <a:solidFill>
                <a:srgbClr val="999999"/>
              </a:solidFill>
            </a:endParaRPr>
          </a:p>
          <a:p>
            <a:pPr marL="609585" indent="-423323">
              <a:buClr>
                <a:srgbClr val="999999"/>
              </a:buClr>
              <a:buSzPts val="1400"/>
              <a:buChar char="●"/>
            </a:pPr>
            <a:r>
              <a:rPr lang="en" sz="1867" b="1" dirty="0">
                <a:solidFill>
                  <a:srgbClr val="999999"/>
                </a:solidFill>
              </a:rPr>
              <a:t>Results and discussion 				</a:t>
            </a:r>
            <a:r>
              <a:rPr lang="en" sz="1867" b="1" i="1" dirty="0">
                <a:solidFill>
                  <a:srgbClr val="999999"/>
                </a:solidFill>
              </a:rPr>
              <a:t>(10 minutes)</a:t>
            </a:r>
            <a:endParaRPr sz="1867" b="1" i="1" dirty="0">
              <a:solidFill>
                <a:srgbClr val="999999"/>
              </a:solidFill>
            </a:endParaRPr>
          </a:p>
          <a:p>
            <a:pPr marL="609585" indent="-423323">
              <a:buClr>
                <a:srgbClr val="999999"/>
              </a:buClr>
              <a:buSzPts val="1400"/>
              <a:buChar char="●"/>
            </a:pPr>
            <a:r>
              <a:rPr lang="en" sz="1867" b="1" dirty="0">
                <a:solidFill>
                  <a:srgbClr val="999999"/>
                </a:solidFill>
              </a:rPr>
              <a:t>Add detail to the chosen strategies 			</a:t>
            </a:r>
            <a:r>
              <a:rPr lang="en" sz="1867" b="1" i="1" dirty="0">
                <a:solidFill>
                  <a:srgbClr val="999999"/>
                </a:solidFill>
              </a:rPr>
              <a:t>(15 minutes)</a:t>
            </a:r>
            <a:endParaRPr sz="1867" b="1" i="1" dirty="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Wrap Up</a:t>
            </a:r>
            <a:endParaRPr/>
          </a:p>
        </p:txBody>
      </p:sp>
      <p:sp>
        <p:nvSpPr>
          <p:cNvPr id="358" name="Google Shape;358;p58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"/>
              <a:t>15 minutes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Title</a:t>
            </a:r>
            <a:endParaRPr/>
          </a:p>
        </p:txBody>
      </p:sp>
      <p:sp>
        <p:nvSpPr>
          <p:cNvPr id="364" name="Google Shape;364;p5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609585" indent="-406390">
              <a:buSzPts val="1200"/>
              <a:buChar char="●"/>
            </a:pPr>
            <a:r>
              <a:rPr lang="en"/>
              <a:t>Bullet list</a:t>
            </a:r>
            <a:endParaRPr/>
          </a:p>
          <a:p>
            <a:pPr marL="609585" indent="-406390">
              <a:buSzPts val="1200"/>
              <a:buChar char="●"/>
            </a:pPr>
            <a:r>
              <a:rPr lang="en"/>
              <a:t>Bullet list</a:t>
            </a:r>
            <a:endParaRPr/>
          </a:p>
          <a:p>
            <a:pPr marL="609585" indent="-406390">
              <a:buSzPts val="1200"/>
              <a:buChar char="●"/>
            </a:pPr>
            <a:r>
              <a:rPr lang="en"/>
              <a:t>Bullet list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Title</a:t>
            </a:r>
            <a:endParaRPr/>
          </a:p>
        </p:txBody>
      </p:sp>
      <p:sp>
        <p:nvSpPr>
          <p:cNvPr id="375" name="Google Shape;375;p6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endParaRPr/>
          </a:p>
        </p:txBody>
      </p:sp>
      <p:sp>
        <p:nvSpPr>
          <p:cNvPr id="376" name="Google Shape;376;p61"/>
          <p:cNvSpPr txBox="1">
            <a:spLocks noGrp="1"/>
          </p:cNvSpPr>
          <p:nvPr>
            <p:ph type="subTitle" idx="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endParaRPr/>
          </a:p>
        </p:txBody>
      </p:sp>
      <p:sp>
        <p:nvSpPr>
          <p:cNvPr id="382" name="Google Shape;382;p62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endParaRPr/>
          </a:p>
        </p:txBody>
      </p:sp>
      <p:sp>
        <p:nvSpPr>
          <p:cNvPr id="383" name="Google Shape;383;p62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endParaRPr/>
          </a:p>
        </p:txBody>
      </p:sp>
      <p:sp>
        <p:nvSpPr>
          <p:cNvPr id="384" name="Google Shape;384;p62"/>
          <p:cNvSpPr txBox="1">
            <a:spLocks noGrp="1"/>
          </p:cNvSpPr>
          <p:nvPr>
            <p:ph type="body" idx="4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Today’s Agenda</a:t>
            </a:r>
            <a:endParaRPr dirty="0"/>
          </a:p>
        </p:txBody>
      </p:sp>
      <p:sp>
        <p:nvSpPr>
          <p:cNvPr id="278" name="Google Shape;278;p46"/>
          <p:cNvSpPr txBox="1">
            <a:spLocks noGrp="1"/>
          </p:cNvSpPr>
          <p:nvPr>
            <p:ph type="subTitle" idx="1"/>
          </p:nvPr>
        </p:nvSpPr>
        <p:spPr>
          <a:xfrm>
            <a:off x="553467" y="1507100"/>
            <a:ext cx="10906800" cy="482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" sz="1867" b="1" dirty="0">
                <a:solidFill>
                  <a:schemeClr val="bg1">
                    <a:lumMod val="65000"/>
                  </a:schemeClr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9:00am    –   9:30am</a:t>
            </a:r>
            <a: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		</a:t>
            </a:r>
            <a:r>
              <a:rPr lang="en" sz="1867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Kickoff</a:t>
            </a:r>
            <a:br>
              <a:rPr lang="en" sz="1867" dirty="0">
                <a:solidFill>
                  <a:srgbClr val="6666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" sz="1867" b="1" dirty="0">
                <a:solidFill>
                  <a:schemeClr val="bg1">
                    <a:lumMod val="65000"/>
                  </a:schemeClr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9:30am    –  10:00am</a:t>
            </a:r>
            <a: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		</a:t>
            </a:r>
            <a:r>
              <a:rPr lang="en" sz="1867" b="1" dirty="0"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Introduction to the Goal Driven Design Process</a:t>
            </a:r>
            <a:b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</a:br>
            <a:r>
              <a:rPr lang="en" sz="1867" b="1" dirty="0">
                <a:solidFill>
                  <a:schemeClr val="bg1">
                    <a:lumMod val="65000"/>
                  </a:schemeClr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10:00am  –  10:45am</a:t>
            </a:r>
            <a: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		</a:t>
            </a:r>
            <a:r>
              <a:rPr lang="en" sz="1867" b="1" dirty="0"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Business Goals</a:t>
            </a:r>
            <a:b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</a:br>
            <a:r>
              <a:rPr lang="en" sz="1867" b="1" dirty="0">
                <a:solidFill>
                  <a:schemeClr val="bg1">
                    <a:lumMod val="65000"/>
                  </a:schemeClr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10:45am  –  11:00am</a:t>
            </a:r>
            <a: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		</a:t>
            </a:r>
            <a:r>
              <a:rPr lang="en" sz="1867" b="1" dirty="0"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Break</a:t>
            </a:r>
            <a:b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</a:br>
            <a:r>
              <a:rPr lang="en" sz="1867" b="1" dirty="0">
                <a:solidFill>
                  <a:schemeClr val="bg1">
                    <a:lumMod val="65000"/>
                  </a:schemeClr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11:00am  –  12:00pm</a:t>
            </a:r>
            <a: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		</a:t>
            </a:r>
            <a:r>
              <a:rPr lang="en" sz="1867" b="1" dirty="0"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Research Findings</a:t>
            </a:r>
            <a:b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</a:br>
            <a:r>
              <a:rPr lang="en" sz="1867" b="1" dirty="0">
                <a:solidFill>
                  <a:schemeClr val="bg1">
                    <a:lumMod val="65000"/>
                  </a:schemeClr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12:00pm  –  1:00pm</a:t>
            </a:r>
            <a: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		</a:t>
            </a:r>
            <a:r>
              <a:rPr lang="en" sz="1867" b="1" dirty="0"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Lunch</a:t>
            </a:r>
            <a:b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</a:br>
            <a:r>
              <a:rPr lang="en" sz="1867" b="1" dirty="0">
                <a:solidFill>
                  <a:schemeClr val="bg1">
                    <a:lumMod val="65000"/>
                  </a:schemeClr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1:00pm    –  2:30pm</a:t>
            </a:r>
            <a: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		</a:t>
            </a:r>
            <a:r>
              <a:rPr lang="en" sz="1867" b="1" dirty="0"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Competitive Usability Analysis Findings</a:t>
            </a:r>
            <a:b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</a:br>
            <a:r>
              <a:rPr lang="en" sz="1867" b="1" dirty="0">
                <a:solidFill>
                  <a:schemeClr val="bg1">
                    <a:lumMod val="65000"/>
                  </a:schemeClr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2:30pm    –  2:45pm</a:t>
            </a:r>
            <a: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		</a:t>
            </a:r>
            <a:r>
              <a:rPr lang="en" sz="1867" b="1" dirty="0"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Break</a:t>
            </a:r>
            <a:b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</a:br>
            <a:r>
              <a:rPr lang="en" sz="1867" b="1" dirty="0">
                <a:solidFill>
                  <a:schemeClr val="bg1">
                    <a:lumMod val="65000"/>
                  </a:schemeClr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2:45pm    –  3:45pm</a:t>
            </a:r>
            <a: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		</a:t>
            </a:r>
            <a:r>
              <a:rPr lang="en" sz="1867" b="1" dirty="0"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Strategy Identification and Development</a:t>
            </a:r>
            <a:b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</a:br>
            <a:r>
              <a:rPr lang="en" sz="1867" b="1" dirty="0">
                <a:solidFill>
                  <a:schemeClr val="bg1">
                    <a:lumMod val="65000"/>
                  </a:schemeClr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3:45pm    –  4:00pm</a:t>
            </a:r>
            <a:r>
              <a:rPr lang="en" sz="1867" dirty="0">
                <a:solidFill>
                  <a:schemeClr val="dk1"/>
                </a:solidFill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		</a:t>
            </a:r>
            <a:r>
              <a:rPr lang="en" sz="1867" b="1" dirty="0"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Wrap-up</a:t>
            </a:r>
            <a:endParaRPr sz="1867" b="1" dirty="0">
              <a:highlight>
                <a:srgbClr val="FFFFFF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Goal-Driven Design</a:t>
            </a:r>
            <a:endParaRPr/>
          </a:p>
        </p:txBody>
      </p:sp>
      <p:sp>
        <p:nvSpPr>
          <p:cNvPr id="284" name="Google Shape;284;p47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"/>
              <a:t>30 minutes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Goal-Driven Design</a:t>
            </a:r>
            <a:endParaRPr dirty="0"/>
          </a:p>
        </p:txBody>
      </p:sp>
      <p:sp>
        <p:nvSpPr>
          <p:cNvPr id="290" name="Google Shape;290;p48"/>
          <p:cNvSpPr txBox="1">
            <a:spLocks noGrp="1"/>
          </p:cNvSpPr>
          <p:nvPr>
            <p:ph type="subTitle" idx="1"/>
          </p:nvPr>
        </p:nvSpPr>
        <p:spPr>
          <a:xfrm>
            <a:off x="553467" y="1507099"/>
            <a:ext cx="10906800" cy="288825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Bef>
                <a:spcPts val="2133"/>
              </a:spcBef>
            </a:pPr>
            <a:r>
              <a:rPr lang="en" sz="1867" b="1" dirty="0"/>
              <a:t>Goals, strategies, and objectives serve as the foundation of our design process. </a:t>
            </a:r>
            <a:r>
              <a:rPr lang="en" sz="1867" dirty="0"/>
              <a:t>As an example let’s consider the goal of exiting this building quickly and safely if there was a fire…</a:t>
            </a:r>
            <a:br>
              <a:rPr lang="en" sz="1867" dirty="0"/>
            </a:br>
            <a:br>
              <a:rPr lang="en" sz="1867" dirty="0"/>
            </a:br>
            <a:r>
              <a:rPr lang="en" sz="1867" dirty="0"/>
              <a:t>                                                      </a:t>
            </a:r>
            <a:r>
              <a:rPr lang="en" sz="3200" dirty="0">
                <a:solidFill>
                  <a:schemeClr val="bg1">
                    <a:lumMod val="65000"/>
                  </a:schemeClr>
                </a:solidFill>
              </a:rPr>
              <a:t>How might we do that?</a:t>
            </a:r>
            <a:endParaRPr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Company and Goals</a:t>
            </a:r>
            <a:endParaRPr dirty="0"/>
          </a:p>
        </p:txBody>
      </p:sp>
      <p:sp>
        <p:nvSpPr>
          <p:cNvPr id="297" name="Google Shape;297;p49"/>
          <p:cNvSpPr txBox="1">
            <a:spLocks noGrp="1"/>
          </p:cNvSpPr>
          <p:nvPr>
            <p:ph type="subTitle" idx="1"/>
          </p:nvPr>
        </p:nvSpPr>
        <p:spPr>
          <a:xfrm>
            <a:off x="2085751" y="3621051"/>
            <a:ext cx="8027200" cy="285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"/>
              <a:t>45 minutes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Goals</a:t>
            </a:r>
            <a:endParaRPr/>
          </a:p>
        </p:txBody>
      </p:sp>
      <p:sp>
        <p:nvSpPr>
          <p:cNvPr id="303" name="Google Shape;303;p50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i="1" dirty="0"/>
              <a:t>(45 minutes)</a:t>
            </a:r>
            <a:endParaRPr i="1" dirty="0"/>
          </a:p>
          <a:p>
            <a:pPr marL="0" indent="0">
              <a:spcBef>
                <a:spcPts val="2133"/>
              </a:spcBef>
            </a:pPr>
            <a:r>
              <a:rPr lang="en" sz="1800" b="1" dirty="0">
                <a:solidFill>
                  <a:schemeClr val="bg1">
                    <a:lumMod val="65000"/>
                  </a:schemeClr>
                </a:solidFill>
              </a:rPr>
              <a:t>Understanding the goals:</a:t>
            </a:r>
            <a:endParaRPr sz="1800" b="1" dirty="0">
              <a:solidFill>
                <a:schemeClr val="bg1">
                  <a:lumMod val="65000"/>
                </a:schemeClr>
              </a:solidFill>
            </a:endParaRPr>
          </a:p>
          <a:p>
            <a:pPr marL="609585" indent="-423323">
              <a:spcBef>
                <a:spcPts val="2133"/>
              </a:spcBef>
              <a:buClr>
                <a:srgbClr val="999999"/>
              </a:buClr>
              <a:buSzPts val="1400"/>
              <a:buAutoNum type="arabicPeriod"/>
            </a:pPr>
            <a:r>
              <a:rPr lang="en" sz="1867" b="1" dirty="0"/>
              <a:t>High level business goals</a:t>
            </a:r>
            <a:endParaRPr sz="1867" b="1" dirty="0"/>
          </a:p>
          <a:p>
            <a:pPr marL="609585" indent="-423323">
              <a:buClr>
                <a:srgbClr val="999999"/>
              </a:buClr>
              <a:buSzPts val="1400"/>
              <a:buAutoNum type="arabicPeriod"/>
            </a:pPr>
            <a:r>
              <a:rPr lang="en" sz="1867" b="1" dirty="0"/>
              <a:t>Goals for various organizations within (i.e. Sales, Marketing, Product, Design, Engineering)</a:t>
            </a:r>
            <a:endParaRPr sz="1867" b="1" dirty="0"/>
          </a:p>
          <a:p>
            <a:pPr marL="609585" indent="-423323">
              <a:buClr>
                <a:srgbClr val="999999"/>
              </a:buClr>
              <a:buSzPts val="1400"/>
              <a:buAutoNum type="arabicPeriod"/>
            </a:pPr>
            <a:r>
              <a:rPr lang="en" sz="1867" b="1" dirty="0"/>
              <a:t>Business goals for this project</a:t>
            </a:r>
            <a:endParaRPr sz="1867" b="1" dirty="0"/>
          </a:p>
          <a:p>
            <a:pPr marL="609585" indent="-423323">
              <a:buClr>
                <a:srgbClr val="999999"/>
              </a:buClr>
              <a:buSzPts val="1400"/>
              <a:buAutoNum type="arabicPeriod"/>
            </a:pPr>
            <a:r>
              <a:rPr lang="en" sz="1867" b="1" dirty="0"/>
              <a:t>Sales positioning…How does your sales team sell?</a:t>
            </a:r>
            <a:endParaRPr sz="1867" b="1" dirty="0"/>
          </a:p>
          <a:p>
            <a:pPr marL="609585" indent="-423323">
              <a:buClr>
                <a:srgbClr val="999999"/>
              </a:buClr>
              <a:buSzPts val="1400"/>
              <a:buAutoNum type="arabicPeriod"/>
            </a:pPr>
            <a:r>
              <a:rPr lang="en" sz="1867" b="1" dirty="0"/>
              <a:t>Success metrics for this project</a:t>
            </a:r>
            <a:endParaRPr sz="1867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Quick Break</a:t>
            </a:r>
            <a:endParaRPr/>
          </a:p>
        </p:txBody>
      </p:sp>
      <p:sp>
        <p:nvSpPr>
          <p:cNvPr id="310" name="Google Shape;310;p5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"/>
              <a:t>15 minutes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Research Findings</a:t>
            </a:r>
            <a:endParaRPr dirty="0"/>
          </a:p>
        </p:txBody>
      </p:sp>
      <p:sp>
        <p:nvSpPr>
          <p:cNvPr id="317" name="Google Shape;317;p5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"/>
              <a:t>1 hour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Lunch Break</a:t>
            </a:r>
            <a:endParaRPr/>
          </a:p>
        </p:txBody>
      </p:sp>
      <p:sp>
        <p:nvSpPr>
          <p:cNvPr id="324" name="Google Shape;324;p5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"/>
              <a:t>1 hour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377</Words>
  <Application>Microsoft Office PowerPoint</Application>
  <PresentationFormat>Widescreen</PresentationFormat>
  <Paragraphs>54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Helvetica Neue</vt:lpstr>
      <vt:lpstr>Lato</vt:lpstr>
      <vt:lpstr>Office Theme</vt:lpstr>
      <vt:lpstr>Welcome!</vt:lpstr>
      <vt:lpstr>Today’s Agenda</vt:lpstr>
      <vt:lpstr>Goal-Driven Design</vt:lpstr>
      <vt:lpstr>Goal-Driven Design</vt:lpstr>
      <vt:lpstr>Company and Goals</vt:lpstr>
      <vt:lpstr>Goals</vt:lpstr>
      <vt:lpstr>Quick Break</vt:lpstr>
      <vt:lpstr>Research Findings</vt:lpstr>
      <vt:lpstr>Lunch Break</vt:lpstr>
      <vt:lpstr>Competitive Usability Analysis</vt:lpstr>
      <vt:lpstr>Quick Break</vt:lpstr>
      <vt:lpstr>Develop Strategies</vt:lpstr>
      <vt:lpstr>Develop Strategies</vt:lpstr>
      <vt:lpstr>Wrap Up</vt:lpstr>
      <vt:lpstr>Title</vt:lpstr>
      <vt:lpstr>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Kevin Braun</dc:creator>
  <cp:lastModifiedBy>Kevin Braun</cp:lastModifiedBy>
  <cp:revision>3</cp:revision>
  <dcterms:created xsi:type="dcterms:W3CDTF">2020-07-21T17:56:25Z</dcterms:created>
  <dcterms:modified xsi:type="dcterms:W3CDTF">2020-07-21T18:15:41Z</dcterms:modified>
</cp:coreProperties>
</file>